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handoutMasterIdLst>
    <p:handoutMasterId r:id="rId5"/>
  </p:handoutMasterIdLst>
  <p:sldIdLst>
    <p:sldId id="259" r:id="rId2"/>
    <p:sldId id="258" r:id="rId3"/>
  </p:sldIdLst>
  <p:sldSz cx="9144000" cy="5143500" type="screen16x9"/>
  <p:notesSz cx="6858000" cy="9296400"/>
  <p:custDataLst>
    <p:tags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p15:clr>
            <a:srgbClr val="A4A3A4"/>
          </p15:clr>
        </p15:guide>
        <p15:guide id="2" orient="horz" pos="288">
          <p15:clr>
            <a:srgbClr val="A4A3A4"/>
          </p15:clr>
        </p15:guide>
        <p15:guide id="3" pos="5472">
          <p15:clr>
            <a:srgbClr val="A4A3A4"/>
          </p15:clr>
        </p15:guide>
        <p15:guide id="4" pos="288">
          <p15:clr>
            <a:srgbClr val="A4A3A4"/>
          </p15:clr>
        </p15:guide>
        <p15:guide id="5" orient="horz" pos="3024">
          <p15:clr>
            <a:srgbClr val="A4A3A4"/>
          </p15:clr>
        </p15:guide>
        <p15:guide id="6" orient="horz" pos="2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F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15" autoAdjust="0"/>
    <p:restoredTop sz="95825" autoAdjust="0"/>
  </p:normalViewPr>
  <p:slideViewPr>
    <p:cSldViewPr>
      <p:cViewPr varScale="1">
        <p:scale>
          <a:sx n="151" d="100"/>
          <a:sy n="151" d="100"/>
        </p:scale>
        <p:origin x="712" y="176"/>
      </p:cViewPr>
      <p:guideLst>
        <p:guide orient="horz" pos="4032"/>
        <p:guide orient="horz" pos="288"/>
        <p:guide pos="5472"/>
        <p:guide pos="288"/>
        <p:guide orient="horz" pos="3024"/>
        <p:guide orient="horz" pos="2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gs" Target="tags/tag1.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649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1"/>
            <a:ext cx="2972421" cy="464980"/>
          </a:xfrm>
          <a:prstGeom prst="rect">
            <a:avLst/>
          </a:prstGeom>
        </p:spPr>
        <p:txBody>
          <a:bodyPr vert="horz" lIns="91440" tIns="45720" rIns="91440" bIns="45720" rtlCol="0"/>
          <a:lstStyle>
            <a:lvl1pPr algn="r">
              <a:defRPr sz="1200"/>
            </a:lvl1pPr>
          </a:lstStyle>
          <a:p>
            <a:fld id="{CCABCFAB-A4AE-47F6-8100-86529257445A}" type="datetimeFigureOut">
              <a:rPr lang="en-US" smtClean="0"/>
              <a:t>5/5/26</a:t>
            </a:fld>
            <a:endParaRPr lang="en-US"/>
          </a:p>
        </p:txBody>
      </p:sp>
      <p:sp>
        <p:nvSpPr>
          <p:cNvPr id="4" name="Footer Placeholder 3"/>
          <p:cNvSpPr>
            <a:spLocks noGrp="1"/>
          </p:cNvSpPr>
          <p:nvPr>
            <p:ph type="ftr" sz="quarter" idx="2"/>
          </p:nvPr>
        </p:nvSpPr>
        <p:spPr>
          <a:xfrm>
            <a:off x="1" y="8829823"/>
            <a:ext cx="2972421" cy="46498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823"/>
            <a:ext cx="2972421" cy="464980"/>
          </a:xfrm>
          <a:prstGeom prst="rect">
            <a:avLst/>
          </a:prstGeom>
        </p:spPr>
        <p:txBody>
          <a:bodyPr vert="horz" lIns="91440" tIns="45720" rIns="91440" bIns="45720" rtlCol="0" anchor="b"/>
          <a:lstStyle>
            <a:lvl1pPr algn="r">
              <a:defRPr sz="1200"/>
            </a:lvl1pPr>
          </a:lstStyle>
          <a:p>
            <a:fld id="{B6AF4775-D0A9-47DF-B45A-59E1286B7A4F}" type="slidenum">
              <a:rPr lang="en-US" smtClean="0"/>
              <a:t>‹#›</a:t>
            </a:fld>
            <a:endParaRPr lang="en-US"/>
          </a:p>
        </p:txBody>
      </p:sp>
    </p:spTree>
    <p:extLst>
      <p:ext uri="{BB962C8B-B14F-4D97-AF65-F5344CB8AC3E}">
        <p14:creationId xmlns:p14="http://schemas.microsoft.com/office/powerpoint/2010/main" val="37275215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830" tIns="46415" rIns="92830" bIns="46415" rtlCol="0"/>
          <a:lstStyle>
            <a:lvl1pPr algn="r">
              <a:defRPr sz="1200"/>
            </a:lvl1pPr>
          </a:lstStyle>
          <a:p>
            <a:fld id="{58EC4C87-21BE-D343-A271-7E3754513699}" type="datetimeFigureOut">
              <a:t>05/05/2026</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2971800" cy="464820"/>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2830" tIns="46415" rIns="92830" bIns="46415" rtlCol="0" anchor="b"/>
          <a:lstStyle>
            <a:lvl1pPr algn="r">
              <a:defRPr sz="1200"/>
            </a:lvl1pPr>
          </a:lstStyle>
          <a:p>
            <a:fld id="{E59CA4AD-C0E3-AC49-BE2A-767DF19AEFB8}" type="slidenum">
              <a:t>‹#›</a:t>
            </a:fld>
            <a:endParaRPr lang="en-US"/>
          </a:p>
        </p:txBody>
      </p:sp>
    </p:spTree>
    <p:extLst>
      <p:ext uri="{BB962C8B-B14F-4D97-AF65-F5344CB8AC3E}">
        <p14:creationId xmlns:p14="http://schemas.microsoft.com/office/powerpoint/2010/main" val="31511513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9CA4AD-C0E3-AC49-BE2A-767DF19AEFB8}" type="slidenum">
              <a:rPr lang="en-US" smtClean="0"/>
              <a:t>1</a:t>
            </a:fld>
            <a:endParaRPr lang="en-US"/>
          </a:p>
        </p:txBody>
      </p:sp>
    </p:spTree>
    <p:extLst>
      <p:ext uri="{BB962C8B-B14F-4D97-AF65-F5344CB8AC3E}">
        <p14:creationId xmlns:p14="http://schemas.microsoft.com/office/powerpoint/2010/main" val="122669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9CA4AD-C0E3-AC49-BE2A-767DF19AEFB8}" type="slidenum">
              <a:rPr lang="en-US" smtClean="0"/>
              <a:t>2</a:t>
            </a:fld>
            <a:endParaRPr lang="en-US"/>
          </a:p>
        </p:txBody>
      </p:sp>
    </p:spTree>
    <p:extLst>
      <p:ext uri="{BB962C8B-B14F-4D97-AF65-F5344CB8AC3E}">
        <p14:creationId xmlns:p14="http://schemas.microsoft.com/office/powerpoint/2010/main" val="2894270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72025B-8393-4235-A327-944938265208}" type="datetimeFigureOut">
              <a:rPr lang="en-US" smtClean="0"/>
              <a:t>5/5/26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285765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2025B-8393-4235-A327-944938265208}" type="datetimeFigureOut">
              <a:rPr lang="en-US" smtClean="0"/>
              <a:t>5/5/26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161313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72025B-8393-4235-A327-944938265208}" type="datetimeFigureOut">
              <a:rPr lang="en-US" smtClean="0"/>
              <a:t>5/5/26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133272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72025B-8393-4235-A327-944938265208}" type="datetimeFigureOut">
              <a:rPr lang="en-US" smtClean="0"/>
              <a:t>5/5/26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202205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72025B-8393-4235-A327-944938265208}" type="datetimeFigureOut">
              <a:rPr lang="en-US" smtClean="0"/>
              <a:t>5/5/26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3276977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72025B-8393-4235-A327-944938265208}" type="datetimeFigureOut">
              <a:rPr lang="en-US" smtClean="0"/>
              <a:t>5/5/26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3131994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72025B-8393-4235-A327-944938265208}" type="datetimeFigureOut">
              <a:rPr lang="en-US" smtClean="0"/>
              <a:t>5/5/26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111060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72025B-8393-4235-A327-944938265208}" type="datetimeFigureOut">
              <a:rPr lang="en-US" smtClean="0"/>
              <a:t>5/5/26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173406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72025B-8393-4235-A327-944938265208}" type="datetimeFigureOut">
              <a:rPr lang="en-US" smtClean="0"/>
              <a:t>5/5/26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3580755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2025B-8393-4235-A327-944938265208}" type="datetimeFigureOut">
              <a:rPr lang="en-US" smtClean="0"/>
              <a:t>5/5/26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2796993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2025B-8393-4235-A327-944938265208}" type="datetimeFigureOut">
              <a:rPr lang="en-US" smtClean="0"/>
              <a:t>5/5/26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3E6C7-4740-46DB-815F-0025B9F88CAA}" type="slidenum">
              <a:rPr lang="en-US" smtClean="0"/>
              <a:t>‹#›</a:t>
            </a:fld>
            <a:endParaRPr lang="en-US"/>
          </a:p>
        </p:txBody>
      </p:sp>
    </p:spTree>
    <p:extLst>
      <p:ext uri="{BB962C8B-B14F-4D97-AF65-F5344CB8AC3E}">
        <p14:creationId xmlns:p14="http://schemas.microsoft.com/office/powerpoint/2010/main" val="1149358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872025B-8393-4235-A327-944938265208}" type="datetimeFigureOut">
              <a:rPr lang="en-US" smtClean="0"/>
              <a:t>5/5/26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7A3E6C7-4740-46DB-815F-0025B9F88CAA}" type="slidenum">
              <a:rPr lang="en-US" smtClean="0"/>
              <a:t>‹#›</a:t>
            </a:fld>
            <a:endParaRPr lang="en-US"/>
          </a:p>
        </p:txBody>
      </p:sp>
    </p:spTree>
    <p:extLst>
      <p:ext uri="{BB962C8B-B14F-4D97-AF65-F5344CB8AC3E}">
        <p14:creationId xmlns:p14="http://schemas.microsoft.com/office/powerpoint/2010/main" val="773649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mailto:contact@srsn.ro"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p:cNvSpPr txBox="1">
            <a:spLocks/>
          </p:cNvSpPr>
          <p:nvPr/>
        </p:nvSpPr>
        <p:spPr>
          <a:xfrm>
            <a:off x="486697" y="285750"/>
            <a:ext cx="8428703" cy="4724400"/>
          </a:xfrm>
          <a:prstGeom prst="rect">
            <a:avLst/>
          </a:prstGeom>
        </p:spPr>
        <p:txBody>
          <a:bodyPr vert="horz" lIns="0" tIns="0" rIns="0" bIns="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2400" b="1" dirty="0">
                <a:solidFill>
                  <a:srgbClr val="0070C0"/>
                </a:solidFill>
                <a:latin typeface="Arial" panose="020B0604020202020204" pitchFamily="34" charset="0"/>
                <a:cs typeface="Arial" panose="020B0604020202020204" pitchFamily="34" charset="0"/>
              </a:rPr>
              <a:t>Instructions for the preparation of electronic posters</a:t>
            </a:r>
          </a:p>
          <a:p>
            <a:pPr algn="l">
              <a:spcAft>
                <a:spcPts val="900"/>
              </a:spcAft>
            </a:pPr>
            <a:r>
              <a:rPr lang="en-US" sz="1200" dirty="0">
                <a:solidFill>
                  <a:schemeClr val="tx1"/>
                </a:solidFill>
                <a:latin typeface="Arial" panose="020B0604020202020204" pitchFamily="34" charset="0"/>
                <a:cs typeface="Arial" panose="020B0604020202020204" pitchFamily="34" charset="0"/>
              </a:rPr>
              <a:t>Create the poster with PowerPoint, slide size 16:9, using the template below; you can change the background color by going to Design and then Format Background (keep it light and simple).</a:t>
            </a:r>
          </a:p>
          <a:p>
            <a:pPr algn="l">
              <a:spcAft>
                <a:spcPts val="900"/>
              </a:spcAft>
            </a:pPr>
            <a:r>
              <a:rPr lang="en-US" sz="1200" dirty="0">
                <a:solidFill>
                  <a:schemeClr val="tx1"/>
                </a:solidFill>
                <a:latin typeface="Arial" panose="020B0604020202020204" pitchFamily="34" charset="0"/>
                <a:cs typeface="Arial" panose="020B0604020202020204" pitchFamily="34" charset="0"/>
              </a:rPr>
              <a:t>Do not change the position of borders! You do not want parts of your presentation cut off!</a:t>
            </a:r>
          </a:p>
          <a:p>
            <a:pPr algn="l">
              <a:spcAft>
                <a:spcPts val="900"/>
              </a:spcAft>
            </a:pPr>
            <a:r>
              <a:rPr lang="en-US" sz="1200" dirty="0">
                <a:solidFill>
                  <a:schemeClr val="tx1"/>
                </a:solidFill>
                <a:latin typeface="Arial" panose="020B0604020202020204" pitchFamily="34" charset="0"/>
                <a:cs typeface="Arial" panose="020B0604020202020204" pitchFamily="34" charset="0"/>
              </a:rPr>
              <a:t>Put the title of the presentation at the top with font bold Arial 20 or similar; write the title exactly as in the submitted abstract.</a:t>
            </a:r>
          </a:p>
          <a:p>
            <a:pPr algn="l">
              <a:spcAft>
                <a:spcPts val="900"/>
              </a:spcAft>
            </a:pPr>
            <a:r>
              <a:rPr lang="en-US" sz="1200" dirty="0">
                <a:solidFill>
                  <a:schemeClr val="tx1"/>
                </a:solidFill>
                <a:latin typeface="Arial" panose="020B0604020202020204" pitchFamily="34" charset="0"/>
                <a:cs typeface="Arial" panose="020B0604020202020204" pitchFamily="34" charset="0"/>
              </a:rPr>
              <a:t>Under the title, list authors exactly as in the abstract, with first name(s), middle initial(s), and the last name with Arial 12 or similar; underline first author.</a:t>
            </a:r>
          </a:p>
          <a:p>
            <a:pPr algn="l">
              <a:spcAft>
                <a:spcPts val="900"/>
              </a:spcAft>
            </a:pPr>
            <a:r>
              <a:rPr lang="en-US" sz="1200" dirty="0">
                <a:solidFill>
                  <a:schemeClr val="tx1"/>
                </a:solidFill>
                <a:latin typeface="Arial" panose="020B0604020202020204" pitchFamily="34" charset="0"/>
                <a:cs typeface="Arial" panose="020B0604020202020204" pitchFamily="34" charset="0"/>
              </a:rPr>
              <a:t>Under authors list affiliations for all authors in Arial 10 or similar using superscript numbers.</a:t>
            </a:r>
          </a:p>
          <a:p>
            <a:pPr algn="l">
              <a:spcAft>
                <a:spcPts val="900"/>
              </a:spcAft>
            </a:pPr>
            <a:r>
              <a:rPr lang="en-US" sz="1200" dirty="0">
                <a:solidFill>
                  <a:schemeClr val="tx1"/>
                </a:solidFill>
                <a:latin typeface="Arial" panose="020B0604020202020204" pitchFamily="34" charset="0"/>
                <a:cs typeface="Arial" panose="020B0604020202020204" pitchFamily="34" charset="0"/>
              </a:rPr>
              <a:t>It is usually best to structure the content as Hypothesis, Background, Methods, Results, and Discussion. It may be best to use larger, colored font to highlight these headings and then continue directly with the body text, usually not smaller than Arial 10.</a:t>
            </a:r>
          </a:p>
          <a:p>
            <a:pPr algn="l">
              <a:spcAft>
                <a:spcPts val="900"/>
              </a:spcAft>
            </a:pPr>
            <a:r>
              <a:rPr lang="en-US" sz="1200" dirty="0">
                <a:solidFill>
                  <a:schemeClr val="tx1"/>
                </a:solidFill>
                <a:latin typeface="Arial" panose="020B0604020202020204" pitchFamily="34" charset="0"/>
                <a:cs typeface="Arial" panose="020B0604020202020204" pitchFamily="34" charset="0"/>
              </a:rPr>
              <a:t>Avoid any text in figures or elsewhere that is smaller than Arial 10. Viewers will not be able to read small text!</a:t>
            </a:r>
            <a:endParaRPr lang="ro-RO" sz="1200" dirty="0">
              <a:solidFill>
                <a:schemeClr val="tx1"/>
              </a:solidFill>
              <a:latin typeface="Arial" panose="020B0604020202020204" pitchFamily="34" charset="0"/>
              <a:cs typeface="Arial" panose="020B0604020202020204" pitchFamily="34" charset="0"/>
            </a:endParaRPr>
          </a:p>
          <a:p>
            <a:pPr algn="l">
              <a:spcAft>
                <a:spcPts val="900"/>
              </a:spcAft>
            </a:pPr>
            <a:r>
              <a:rPr lang="ro-RO" sz="1200" dirty="0">
                <a:solidFill>
                  <a:schemeClr val="tx1"/>
                </a:solidFill>
                <a:latin typeface="Arial" panose="020B0604020202020204" pitchFamily="34" charset="0"/>
                <a:cs typeface="Arial" panose="020B0604020202020204" pitchFamily="34" charset="0"/>
              </a:rPr>
              <a:t>Do not change the footer!</a:t>
            </a:r>
            <a:endParaRPr lang="en-US" sz="1200" dirty="0">
              <a:solidFill>
                <a:schemeClr val="tx1"/>
              </a:solidFill>
              <a:latin typeface="Arial" panose="020B0604020202020204" pitchFamily="34" charset="0"/>
              <a:cs typeface="Arial" panose="020B0604020202020204" pitchFamily="34" charset="0"/>
            </a:endParaRPr>
          </a:p>
          <a:p>
            <a:pPr algn="l">
              <a:spcAft>
                <a:spcPts val="900"/>
              </a:spcAft>
            </a:pPr>
            <a:r>
              <a:rPr lang="en-US" sz="1200" dirty="0">
                <a:solidFill>
                  <a:schemeClr val="tx1"/>
                </a:solidFill>
                <a:latin typeface="Arial" panose="020B0604020202020204" pitchFamily="34" charset="0"/>
                <a:cs typeface="Arial" panose="020B0604020202020204" pitchFamily="34" charset="0"/>
              </a:rPr>
              <a:t>Save your poster as PDF. Submit your poster as PDF file (only one slide please) with the name of first </a:t>
            </a:r>
            <a:r>
              <a:rPr lang="ro-RO" sz="1200" dirty="0" err="1">
                <a:solidFill>
                  <a:schemeClr val="tx1"/>
                </a:solidFill>
                <a:latin typeface="Arial" panose="020B0604020202020204" pitchFamily="34" charset="0"/>
                <a:cs typeface="Arial" panose="020B0604020202020204" pitchFamily="34" charset="0"/>
              </a:rPr>
              <a:t>author</a:t>
            </a:r>
            <a:r>
              <a:rPr lang="en-US" sz="1200" dirty="0">
                <a:solidFill>
                  <a:schemeClr val="tx1"/>
                </a:solidFill>
                <a:latin typeface="Arial" panose="020B0604020202020204" pitchFamily="34" charset="0"/>
                <a:cs typeface="Arial" panose="020B0604020202020204" pitchFamily="34" charset="0"/>
              </a:rPr>
              <a:t>, as an attachment to </a:t>
            </a:r>
            <a:r>
              <a:rPr lang="en-US" sz="1200" dirty="0">
                <a:solidFill>
                  <a:schemeClr val="tx1"/>
                </a:solidFill>
                <a:latin typeface="Arial" panose="020B0604020202020204" pitchFamily="34" charset="0"/>
                <a:cs typeface="Arial" panose="020B0604020202020204" pitchFamily="34" charset="0"/>
                <a:hlinkClick r:id="rId4"/>
              </a:rPr>
              <a:t>contact@srsn.ro</a:t>
            </a:r>
            <a:r>
              <a:rPr lang="en-US" sz="1200" dirty="0">
                <a:solidFill>
                  <a:schemeClr val="tx1"/>
                </a:solidFill>
                <a:latin typeface="Arial" panose="020B0604020202020204" pitchFamily="34" charset="0"/>
                <a:cs typeface="Arial" panose="020B0604020202020204" pitchFamily="34" charset="0"/>
              </a:rPr>
              <a:t> with “SSN poster” in the subject line. </a:t>
            </a:r>
          </a:p>
          <a:p>
            <a:pPr algn="l">
              <a:spcAft>
                <a:spcPts val="900"/>
              </a:spcAft>
            </a:pPr>
            <a:r>
              <a:rPr lang="en-US" sz="1200" dirty="0">
                <a:solidFill>
                  <a:schemeClr val="tx1"/>
                </a:solidFill>
                <a:latin typeface="Arial" panose="020B0604020202020204" pitchFamily="34" charset="0"/>
                <a:cs typeface="Arial" panose="020B0604020202020204" pitchFamily="34" charset="0"/>
              </a:rPr>
              <a:t>You might want to bring some printed paper copies as a handout!</a:t>
            </a:r>
          </a:p>
        </p:txBody>
      </p:sp>
    </p:spTree>
    <p:custDataLst>
      <p:tags r:id="rId1"/>
    </p:custDataLst>
    <p:extLst>
      <p:ext uri="{BB962C8B-B14F-4D97-AF65-F5344CB8AC3E}">
        <p14:creationId xmlns:p14="http://schemas.microsoft.com/office/powerpoint/2010/main" val="2641343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alpha val="75000"/>
              </a:schemeClr>
            </a:gs>
            <a:gs pos="40000">
              <a:schemeClr val="accent5">
                <a:lumMod val="20000"/>
                <a:lumOff val="80000"/>
                <a:alpha val="50000"/>
              </a:schemeClr>
            </a:gs>
          </a:gsLst>
          <a:lin ang="16200000" scaled="0"/>
        </a:gradFill>
        <a:effectLst/>
      </p:bgPr>
    </p:bg>
    <p:spTree>
      <p:nvGrpSpPr>
        <p:cNvPr id="1" name=""/>
        <p:cNvGrpSpPr/>
        <p:nvPr/>
      </p:nvGrpSpPr>
      <p:grpSpPr>
        <a:xfrm>
          <a:off x="0" y="0"/>
          <a:ext cx="0" cy="0"/>
          <a:chOff x="0" y="0"/>
          <a:chExt cx="0" cy="0"/>
        </a:xfrm>
      </p:grpSpPr>
      <p:sp>
        <p:nvSpPr>
          <p:cNvPr id="15" name="Subtitle 2"/>
          <p:cNvSpPr txBox="1">
            <a:spLocks/>
          </p:cNvSpPr>
          <p:nvPr/>
        </p:nvSpPr>
        <p:spPr>
          <a:xfrm>
            <a:off x="228600" y="133350"/>
            <a:ext cx="8686800" cy="914400"/>
          </a:xfrm>
          <a:prstGeom prst="rect">
            <a:avLst/>
          </a:prstGeom>
        </p:spPr>
        <p:txBody>
          <a:bodyPr vert="horz" lIns="0" tIns="0" rIns="0" bIns="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en-US" sz="2000" b="1" dirty="0">
                <a:solidFill>
                  <a:srgbClr val="31859C"/>
                </a:solidFill>
                <a:latin typeface="Arial"/>
                <a:cs typeface="Arial"/>
              </a:rPr>
              <a:t>A really catchy title goes here, use bold Arial 20 or similar, use color</a:t>
            </a:r>
          </a:p>
          <a:p>
            <a:pPr algn="l">
              <a:lnSpc>
                <a:spcPct val="120000"/>
              </a:lnSpc>
              <a:spcBef>
                <a:spcPts val="0"/>
              </a:spcBef>
            </a:pPr>
            <a:r>
              <a:rPr lang="en-US" sz="1200" b="1" u="sng" dirty="0">
                <a:solidFill>
                  <a:schemeClr val="tx1"/>
                </a:solidFill>
                <a:latin typeface="Arial"/>
                <a:cs typeface="Arial"/>
              </a:rPr>
              <a:t>For X. Ample</a:t>
            </a:r>
            <a:r>
              <a:rPr lang="en-US" sz="1200" b="1" baseline="30000" dirty="0">
                <a:solidFill>
                  <a:schemeClr val="tx1"/>
                </a:solidFill>
                <a:latin typeface="Arial"/>
                <a:cs typeface="Arial"/>
              </a:rPr>
              <a:t>1</a:t>
            </a:r>
            <a:r>
              <a:rPr lang="en-US" sz="1200" b="1" dirty="0">
                <a:solidFill>
                  <a:schemeClr val="tx1"/>
                </a:solidFill>
                <a:latin typeface="Arial"/>
                <a:cs typeface="Arial"/>
              </a:rPr>
              <a:t>, Ann Other</a:t>
            </a:r>
            <a:r>
              <a:rPr lang="en-US" sz="1200" b="1" baseline="30000" dirty="0">
                <a:solidFill>
                  <a:schemeClr val="tx1"/>
                </a:solidFill>
                <a:latin typeface="Arial"/>
                <a:cs typeface="Arial"/>
              </a:rPr>
              <a:t>1</a:t>
            </a:r>
            <a:r>
              <a:rPr lang="en-US" sz="1200" b="1" dirty="0">
                <a:solidFill>
                  <a:schemeClr val="tx1"/>
                </a:solidFill>
                <a:latin typeface="Arial"/>
                <a:cs typeface="Arial"/>
              </a:rPr>
              <a:t>, Will I. Doit-Right</a:t>
            </a:r>
            <a:r>
              <a:rPr lang="en-US" sz="1200" b="1" baseline="30000" dirty="0">
                <a:solidFill>
                  <a:schemeClr val="tx1"/>
                </a:solidFill>
                <a:latin typeface="Arial"/>
                <a:cs typeface="Arial"/>
              </a:rPr>
              <a:t>2,3</a:t>
            </a:r>
            <a:r>
              <a:rPr lang="en-US" sz="1200" b="1" dirty="0">
                <a:solidFill>
                  <a:schemeClr val="tx1"/>
                </a:solidFill>
                <a:latin typeface="Arial"/>
                <a:cs typeface="Arial"/>
              </a:rPr>
              <a:t>  (best with Arial 12 bold or similar)</a:t>
            </a:r>
            <a:endParaRPr lang="en-US" sz="1200" b="1" baseline="30000" dirty="0">
              <a:solidFill>
                <a:schemeClr val="tx1"/>
              </a:solidFill>
              <a:latin typeface="Arial"/>
              <a:cs typeface="Arial"/>
            </a:endParaRPr>
          </a:p>
          <a:p>
            <a:pPr algn="l">
              <a:lnSpc>
                <a:spcPct val="120000"/>
              </a:lnSpc>
              <a:spcBef>
                <a:spcPts val="0"/>
              </a:spcBef>
            </a:pPr>
            <a:r>
              <a:rPr lang="en-US" sz="1000" baseline="30000" dirty="0">
                <a:solidFill>
                  <a:schemeClr val="tx1"/>
                </a:solidFill>
                <a:latin typeface="Arial"/>
                <a:cs typeface="Arial"/>
              </a:rPr>
              <a:t>1</a:t>
            </a:r>
            <a:r>
              <a:rPr lang="en-US" sz="1000" dirty="0">
                <a:solidFill>
                  <a:schemeClr val="tx1"/>
                </a:solidFill>
                <a:latin typeface="Arial"/>
                <a:cs typeface="Arial"/>
              </a:rPr>
              <a:t>Dept. Extraneous Nutrition Sciences, </a:t>
            </a:r>
            <a:r>
              <a:rPr lang="en-US" sz="1000" dirty="0" err="1">
                <a:solidFill>
                  <a:schemeClr val="tx1"/>
                </a:solidFill>
                <a:latin typeface="Arial"/>
                <a:cs typeface="Arial"/>
              </a:rPr>
              <a:t>Bestever</a:t>
            </a:r>
            <a:r>
              <a:rPr lang="en-US" sz="1000" dirty="0">
                <a:solidFill>
                  <a:schemeClr val="tx1"/>
                </a:solidFill>
                <a:latin typeface="Arial"/>
                <a:cs typeface="Arial"/>
              </a:rPr>
              <a:t> University, UK; </a:t>
            </a:r>
            <a:r>
              <a:rPr lang="en-US" sz="1000" baseline="30000" dirty="0">
                <a:solidFill>
                  <a:schemeClr val="tx1"/>
                </a:solidFill>
                <a:latin typeface="Arial"/>
                <a:cs typeface="Arial"/>
              </a:rPr>
              <a:t>2</a:t>
            </a:r>
            <a:r>
              <a:rPr lang="en-US" sz="1000" dirty="0">
                <a:solidFill>
                  <a:schemeClr val="tx1"/>
                </a:solidFill>
                <a:latin typeface="Arial"/>
                <a:cs typeface="Arial"/>
              </a:rPr>
              <a:t>School of Tribulations &amp; Global Parsing, </a:t>
            </a:r>
            <a:r>
              <a:rPr lang="en-US" sz="1000" dirty="0" err="1">
                <a:solidFill>
                  <a:schemeClr val="tx1"/>
                </a:solidFill>
                <a:latin typeface="Arial"/>
                <a:cs typeface="Arial"/>
              </a:rPr>
              <a:t>Notsogood</a:t>
            </a:r>
            <a:r>
              <a:rPr lang="en-US" sz="1000" dirty="0">
                <a:solidFill>
                  <a:schemeClr val="tx1"/>
                </a:solidFill>
                <a:latin typeface="Arial"/>
                <a:cs typeface="Arial"/>
              </a:rPr>
              <a:t> A&amp;M College, North Pole, NW; </a:t>
            </a:r>
            <a:r>
              <a:rPr lang="en-US" sz="1000" baseline="30000" dirty="0">
                <a:solidFill>
                  <a:schemeClr val="tx1"/>
                </a:solidFill>
                <a:latin typeface="Arial"/>
                <a:cs typeface="Arial"/>
              </a:rPr>
              <a:t>3</a:t>
            </a:r>
            <a:r>
              <a:rPr lang="en-US" sz="1000" dirty="0">
                <a:solidFill>
                  <a:schemeClr val="tx1"/>
                </a:solidFill>
                <a:latin typeface="Arial"/>
                <a:cs typeface="Arial"/>
              </a:rPr>
              <a:t>READYfood, Inc., </a:t>
            </a:r>
            <a:r>
              <a:rPr lang="en-US" sz="1000" dirty="0" err="1">
                <a:solidFill>
                  <a:schemeClr val="tx1"/>
                </a:solidFill>
                <a:latin typeface="Arial"/>
                <a:cs typeface="Arial"/>
              </a:rPr>
              <a:t>Agropolis</a:t>
            </a:r>
            <a:r>
              <a:rPr lang="en-US" sz="1000" dirty="0">
                <a:solidFill>
                  <a:schemeClr val="tx1"/>
                </a:solidFill>
                <a:latin typeface="Arial"/>
                <a:cs typeface="Arial"/>
              </a:rPr>
              <a:t>, NE, USA (best with Arial 10)</a:t>
            </a:r>
          </a:p>
        </p:txBody>
      </p:sp>
      <p:graphicFrame>
        <p:nvGraphicFramePr>
          <p:cNvPr id="19" name="Table 18"/>
          <p:cNvGraphicFramePr>
            <a:graphicFrameLocks noGrp="1"/>
          </p:cNvGraphicFramePr>
          <p:nvPr>
            <p:extLst>
              <p:ext uri="{D42A27DB-BD31-4B8C-83A1-F6EECF244321}">
                <p14:modId xmlns:p14="http://schemas.microsoft.com/office/powerpoint/2010/main" val="116409111"/>
              </p:ext>
            </p:extLst>
          </p:nvPr>
        </p:nvGraphicFramePr>
        <p:xfrm>
          <a:off x="228600" y="1085850"/>
          <a:ext cx="2819400" cy="3695700"/>
        </p:xfrm>
        <a:graphic>
          <a:graphicData uri="http://schemas.openxmlformats.org/drawingml/2006/table">
            <a:tbl>
              <a:tblPr>
                <a:tableStyleId>{10A1B5D5-9B99-4C35-A422-299274C87663}</a:tableStyleId>
              </a:tblPr>
              <a:tblGrid>
                <a:gridCol w="2819400">
                  <a:extLst>
                    <a:ext uri="{9D8B030D-6E8A-4147-A177-3AD203B41FA5}">
                      <a16:colId xmlns:a16="http://schemas.microsoft.com/office/drawing/2014/main" val="20000"/>
                    </a:ext>
                  </a:extLst>
                </a:gridCol>
              </a:tblGrid>
              <a:tr h="36957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900" b="1" dirty="0">
                          <a:solidFill>
                            <a:srgbClr val="31859C"/>
                          </a:solidFill>
                          <a:latin typeface="Arial"/>
                          <a:cs typeface="Arial"/>
                        </a:rPr>
                        <a:t>Hypothesis:</a:t>
                      </a:r>
                      <a:r>
                        <a:rPr lang="en-US" sz="900" b="1" baseline="0" dirty="0">
                          <a:solidFill>
                            <a:srgbClr val="31859C"/>
                          </a:solidFill>
                          <a:latin typeface="Arial"/>
                          <a:cs typeface="Arial"/>
                        </a:rPr>
                        <a:t> </a:t>
                      </a:r>
                      <a:r>
                        <a:rPr lang="en-US" sz="800" b="0" kern="1200" dirty="0">
                          <a:solidFill>
                            <a:schemeClr val="dk1"/>
                          </a:solidFill>
                          <a:effectLst/>
                          <a:latin typeface="Arial" panose="020B0604020202020204" pitchFamily="34" charset="0"/>
                          <a:ea typeface="+mn-ea"/>
                          <a:cs typeface="Arial" panose="020B0604020202020204" pitchFamily="34" charset="0"/>
                        </a:rPr>
                        <a:t>Using large enough font for the poster presentations will make them more readable and help to communicate</a:t>
                      </a:r>
                      <a:r>
                        <a:rPr lang="en-US" sz="800" b="0" kern="1200" baseline="0" dirty="0">
                          <a:solidFill>
                            <a:schemeClr val="dk1"/>
                          </a:solidFill>
                          <a:effectLst/>
                          <a:latin typeface="Arial" panose="020B0604020202020204" pitchFamily="34" charset="0"/>
                          <a:ea typeface="+mn-ea"/>
                          <a:cs typeface="Arial" panose="020B0604020202020204" pitchFamily="34" charset="0"/>
                        </a:rPr>
                        <a:t> the content</a:t>
                      </a:r>
                      <a:r>
                        <a:rPr lang="en-US" sz="800" b="0" kern="1200" dirty="0">
                          <a:solidFill>
                            <a:schemeClr val="dk1"/>
                          </a:solidFill>
                          <a:effectLst/>
                          <a:latin typeface="Arial" panose="020B0604020202020204" pitchFamily="34" charset="0"/>
                          <a:ea typeface="+mn-ea"/>
                          <a:cs typeface="Arial" panose="020B0604020202020204" pitchFamily="34" charset="0"/>
                        </a:rPr>
                        <a:t> most</a:t>
                      </a:r>
                      <a:r>
                        <a:rPr lang="en-US" sz="800" b="0" kern="1200" baseline="0" dirty="0">
                          <a:solidFill>
                            <a:schemeClr val="dk1"/>
                          </a:solidFill>
                          <a:effectLst/>
                          <a:latin typeface="Arial" panose="020B0604020202020204" pitchFamily="34" charset="0"/>
                          <a:ea typeface="+mn-ea"/>
                          <a:cs typeface="Arial" panose="020B0604020202020204" pitchFamily="34" charset="0"/>
                        </a:rPr>
                        <a:t> effectively</a:t>
                      </a:r>
                      <a:r>
                        <a:rPr lang="en-US" sz="800" kern="1200" dirty="0">
                          <a:solidFill>
                            <a:schemeClr val="dk1"/>
                          </a:solidFill>
                          <a:effectLst/>
                          <a:latin typeface="Arial" panose="020B0604020202020204" pitchFamily="34" charset="0"/>
                          <a:ea typeface="+mn-ea"/>
                          <a:cs typeface="Arial" panose="020B0604020202020204" pitchFamily="34" charset="0"/>
                        </a:rPr>
                        <a:t>.</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dk1"/>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900" b="1" dirty="0">
                          <a:solidFill>
                            <a:srgbClr val="31859C"/>
                          </a:solidFill>
                          <a:latin typeface="Arial"/>
                          <a:cs typeface="Arial"/>
                        </a:rPr>
                        <a:t>Background:</a:t>
                      </a:r>
                      <a:r>
                        <a:rPr lang="en-US" sz="800" b="1" dirty="0">
                          <a:solidFill>
                            <a:srgbClr val="31859C"/>
                          </a:solidFill>
                          <a:latin typeface="Arial"/>
                          <a:cs typeface="Arial"/>
                        </a:rPr>
                        <a:t> </a:t>
                      </a:r>
                      <a:r>
                        <a:rPr lang="en-US" sz="800" kern="1200" dirty="0">
                          <a:solidFill>
                            <a:schemeClr val="dk1"/>
                          </a:solidFill>
                          <a:effectLst/>
                          <a:latin typeface="Arial" panose="020B0604020202020204" pitchFamily="34" charset="0"/>
                          <a:ea typeface="+mn-ea"/>
                          <a:cs typeface="Arial" panose="020B0604020202020204" pitchFamily="34" charset="0"/>
                        </a:rPr>
                        <a:t>Many posters are hard to read, which turns off conference attendees. </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dk1"/>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800" kern="1200" dirty="0">
                          <a:solidFill>
                            <a:schemeClr val="dk1"/>
                          </a:solidFill>
                          <a:effectLst/>
                          <a:latin typeface="Arial" panose="020B0604020202020204" pitchFamily="34" charset="0"/>
                          <a:ea typeface="+mn-ea"/>
                          <a:cs typeface="Arial" panose="020B0604020202020204" pitchFamily="34" charset="0"/>
                        </a:rPr>
                        <a:t>Recent interest in Euclidean, universally invertible </a:t>
                      </a:r>
                      <a:r>
                        <a:rPr lang="en-US" sz="800" kern="1200" dirty="0" err="1">
                          <a:solidFill>
                            <a:schemeClr val="dk1"/>
                          </a:solidFill>
                          <a:effectLst/>
                          <a:latin typeface="Arial" panose="020B0604020202020204" pitchFamily="34" charset="0"/>
                          <a:ea typeface="+mn-ea"/>
                          <a:cs typeface="Arial" panose="020B0604020202020204" pitchFamily="34" charset="0"/>
                        </a:rPr>
                        <a:t>functionals</a:t>
                      </a:r>
                      <a:r>
                        <a:rPr lang="en-US" sz="800" kern="1200" dirty="0">
                          <a:solidFill>
                            <a:schemeClr val="dk1"/>
                          </a:solidFill>
                          <a:effectLst/>
                          <a:latin typeface="Arial" panose="020B0604020202020204" pitchFamily="34" charset="0"/>
                          <a:ea typeface="+mn-ea"/>
                          <a:cs typeface="Arial" panose="020B0604020202020204" pitchFamily="34" charset="0"/>
                        </a:rPr>
                        <a:t> has centered on constructing negative random variables. Is it ever possible to construct unconditionally Heaviside categories? Recent developments in p-</a:t>
                      </a:r>
                      <a:r>
                        <a:rPr lang="en-US" sz="800" kern="1200" dirty="0" err="1">
                          <a:solidFill>
                            <a:schemeClr val="dk1"/>
                          </a:solidFill>
                          <a:effectLst/>
                          <a:latin typeface="Arial" panose="020B0604020202020204" pitchFamily="34" charset="0"/>
                          <a:ea typeface="+mn-ea"/>
                          <a:cs typeface="Arial" panose="020B0604020202020204" pitchFamily="34" charset="0"/>
                        </a:rPr>
                        <a:t>adic</a:t>
                      </a:r>
                      <a:r>
                        <a:rPr lang="en-US" sz="800" kern="1200" dirty="0">
                          <a:solidFill>
                            <a:schemeClr val="dk1"/>
                          </a:solidFill>
                          <a:effectLst/>
                          <a:latin typeface="Arial" panose="020B0604020202020204" pitchFamily="34" charset="0"/>
                          <a:ea typeface="+mn-ea"/>
                          <a:cs typeface="Arial" panose="020B0604020202020204" pitchFamily="34" charset="0"/>
                        </a:rPr>
                        <a:t> operator theory have raised the question of whether Ξ&lt;−∞. </a:t>
                      </a:r>
                      <a:endParaRPr lang="en-US" sz="800" b="1" kern="1200" dirty="0">
                        <a:solidFill>
                          <a:schemeClr val="dk1"/>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US" sz="800" b="1" kern="1200" dirty="0">
                        <a:solidFill>
                          <a:schemeClr val="dk1"/>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900" b="1" dirty="0">
                          <a:solidFill>
                            <a:srgbClr val="31859C"/>
                          </a:solidFill>
                          <a:latin typeface="Arial"/>
                          <a:cs typeface="Arial"/>
                        </a:rPr>
                        <a:t>Methods:</a:t>
                      </a:r>
                      <a:r>
                        <a:rPr lang="en-US" sz="800" b="1" dirty="0">
                          <a:solidFill>
                            <a:srgbClr val="31859C"/>
                          </a:solidFill>
                          <a:latin typeface="Arial"/>
                          <a:cs typeface="Arial"/>
                        </a:rPr>
                        <a:t> </a:t>
                      </a:r>
                      <a:r>
                        <a:rPr lang="en-US" sz="800" b="0" kern="1200" dirty="0">
                          <a:solidFill>
                            <a:schemeClr val="dk1"/>
                          </a:solidFill>
                          <a:effectLst/>
                          <a:latin typeface="Arial" panose="020B0604020202020204" pitchFamily="34" charset="0"/>
                          <a:ea typeface="+mn-ea"/>
                          <a:cs typeface="Arial" panose="020B0604020202020204" pitchFamily="34" charset="0"/>
                        </a:rPr>
                        <a:t>We</a:t>
                      </a:r>
                      <a:r>
                        <a:rPr lang="en-US" sz="800" b="0" kern="1200" baseline="0" dirty="0">
                          <a:solidFill>
                            <a:schemeClr val="dk1"/>
                          </a:solidFill>
                          <a:effectLst/>
                          <a:latin typeface="Arial" panose="020B0604020202020204" pitchFamily="34" charset="0"/>
                          <a:ea typeface="+mn-ea"/>
                          <a:cs typeface="Arial" panose="020B0604020202020204" pitchFamily="34" charset="0"/>
                        </a:rPr>
                        <a:t> use </a:t>
                      </a:r>
                      <a:r>
                        <a:rPr lang="en-US" sz="800" kern="1200" dirty="0">
                          <a:solidFill>
                            <a:schemeClr val="dk1"/>
                          </a:solidFill>
                          <a:effectLst/>
                          <a:latin typeface="Arial" panose="020B0604020202020204" pitchFamily="34" charset="0"/>
                          <a:ea typeface="+mn-ea"/>
                          <a:cs typeface="Arial" panose="020B0604020202020204" pitchFamily="34" charset="0"/>
                        </a:rPr>
                        <a:t>mostly Arial font</a:t>
                      </a:r>
                      <a:r>
                        <a:rPr lang="en-US" sz="800" kern="1200" baseline="0" dirty="0">
                          <a:solidFill>
                            <a:schemeClr val="dk1"/>
                          </a:solidFill>
                          <a:effectLst/>
                          <a:latin typeface="Arial" panose="020B0604020202020204" pitchFamily="34" charset="0"/>
                          <a:ea typeface="+mn-ea"/>
                          <a:cs typeface="Arial" panose="020B0604020202020204" pitchFamily="34" charset="0"/>
                        </a:rPr>
                        <a:t> size 10. Other fonts with comparable size also work, but keep it simple and readable. </a:t>
                      </a:r>
                    </a:p>
                    <a:p>
                      <a:pPr marL="0" marR="0" indent="0" algn="just" defTabSz="914400" rtl="0" eaLnBrk="1" fontAlgn="auto" latinLnBrk="0" hangingPunct="1">
                        <a:lnSpc>
                          <a:spcPct val="100000"/>
                        </a:lnSpc>
                        <a:spcBef>
                          <a:spcPts val="0"/>
                        </a:spcBef>
                        <a:spcAft>
                          <a:spcPts val="0"/>
                        </a:spcAft>
                        <a:buClrTx/>
                        <a:buSzTx/>
                        <a:buFontTx/>
                        <a:buNone/>
                        <a:tabLst/>
                        <a:defRPr/>
                      </a:pPr>
                      <a:r>
                        <a:rPr lang="en-US" sz="800" dirty="0">
                          <a:latin typeface="Arial" panose="020B0604020202020204" pitchFamily="34" charset="0"/>
                          <a:cs typeface="Arial" panose="020B0604020202020204" pitchFamily="34" charset="0"/>
                        </a:rPr>
                        <a:t>We modified our standard hardware as follows: we carried out a deployment on the SSN's wireless testbed to measure the work of computational taxonomist Marc</a:t>
                      </a:r>
                      <a:r>
                        <a:rPr lang="en-US" sz="800" baseline="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Blum. First, we added more RNA processors to our mobile overlay network. We added 150MB of RAM to CERN's desktop machines to understand the average confounding of genomic input. We added 100kB/s of Internet access to the UC's random cluster topology</a:t>
                      </a:r>
                      <a:r>
                        <a:rPr lang="en-US" sz="800" baseline="0" dirty="0">
                          <a:latin typeface="Arial" panose="020B0604020202020204" pitchFamily="34" charset="0"/>
                          <a:cs typeface="Arial" panose="020B0604020202020204" pitchFamily="34" charset="0"/>
                        </a:rPr>
                        <a:t> and </a:t>
                      </a:r>
                      <a:r>
                        <a:rPr lang="en-US" sz="800" dirty="0">
                          <a:latin typeface="Arial" panose="020B0604020202020204" pitchFamily="34" charset="0"/>
                          <a:cs typeface="Arial" panose="020B0604020202020204" pitchFamily="34" charset="0"/>
                        </a:rPr>
                        <a:t>removed 150GB/s of Internet access</a:t>
                      </a:r>
                      <a:r>
                        <a:rPr lang="en-US" sz="800" baseline="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for knowledge-based </a:t>
                      </a:r>
                      <a:r>
                        <a:rPr lang="en-US" sz="800" dirty="0" err="1">
                          <a:latin typeface="Arial" panose="020B0604020202020204" pitchFamily="34" charset="0"/>
                          <a:cs typeface="Arial" panose="020B0604020202020204" pitchFamily="34" charset="0"/>
                        </a:rPr>
                        <a:t>epistemologies's</a:t>
                      </a:r>
                      <a:r>
                        <a:rPr lang="en-US" sz="800" dirty="0">
                          <a:latin typeface="Arial" panose="020B0604020202020204" pitchFamily="34" charset="0"/>
                          <a:cs typeface="Arial" panose="020B0604020202020204" pitchFamily="34" charset="0"/>
                        </a:rPr>
                        <a:t> impact on the complexity of </a:t>
                      </a:r>
                      <a:r>
                        <a:rPr lang="en-US" sz="800" dirty="0" err="1">
                          <a:latin typeface="Arial" panose="020B0604020202020204" pitchFamily="34" charset="0"/>
                          <a:cs typeface="Arial" panose="020B0604020202020204" pitchFamily="34" charset="0"/>
                        </a:rPr>
                        <a:t>nutrigenetic</a:t>
                      </a:r>
                      <a:r>
                        <a:rPr lang="en-US" sz="800" dirty="0">
                          <a:latin typeface="Arial" panose="020B0604020202020204" pitchFamily="34" charset="0"/>
                          <a:cs typeface="Arial" panose="020B0604020202020204" pitchFamily="34" charset="0"/>
                        </a:rPr>
                        <a:t> algorithms.</a:t>
                      </a:r>
                    </a:p>
                  </a:txBody>
                  <a:tcPr marL="0" marR="0" marT="68580" marB="68580">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931287162"/>
              </p:ext>
            </p:extLst>
          </p:nvPr>
        </p:nvGraphicFramePr>
        <p:xfrm>
          <a:off x="3314700" y="1085850"/>
          <a:ext cx="2628900" cy="1866900"/>
        </p:xfrm>
        <a:graphic>
          <a:graphicData uri="http://schemas.openxmlformats.org/drawingml/2006/table">
            <a:tbl>
              <a:tblPr bandRow="1">
                <a:tableStyleId>{10A1B5D5-9B99-4C35-A422-299274C87663}</a:tableStyleId>
              </a:tblPr>
              <a:tblGrid>
                <a:gridCol w="2628900">
                  <a:extLst>
                    <a:ext uri="{9D8B030D-6E8A-4147-A177-3AD203B41FA5}">
                      <a16:colId xmlns:a16="http://schemas.microsoft.com/office/drawing/2014/main" val="20000"/>
                    </a:ext>
                  </a:extLst>
                </a:gridCol>
              </a:tblGrid>
              <a:tr h="18669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800" b="1" dirty="0">
                          <a:solidFill>
                            <a:srgbClr val="31859C"/>
                          </a:solidFill>
                          <a:latin typeface="Arial" panose="020B0604020202020204" pitchFamily="34" charset="0"/>
                          <a:cs typeface="Arial" panose="020B0604020202020204" pitchFamily="34" charset="0"/>
                        </a:rPr>
                        <a:t>Results: </a:t>
                      </a:r>
                      <a:r>
                        <a:rPr lang="en-US" sz="800" kern="1200" dirty="0">
                          <a:solidFill>
                            <a:schemeClr val="dk1"/>
                          </a:solidFill>
                          <a:effectLst/>
                          <a:latin typeface="Arial" panose="020B0604020202020204" pitchFamily="34" charset="0"/>
                          <a:ea typeface="+mn-ea"/>
                          <a:cs typeface="Arial" panose="020B0604020202020204" pitchFamily="34" charset="0"/>
                        </a:rPr>
                        <a:t>This proof can be omitted on a first reading. Let ̃q= ̄</a:t>
                      </a:r>
                      <a:r>
                        <a:rPr lang="en-US" sz="800" kern="1200" dirty="0" err="1">
                          <a:solidFill>
                            <a:schemeClr val="dk1"/>
                          </a:solidFill>
                          <a:effectLst/>
                          <a:latin typeface="Arial" panose="020B0604020202020204" pitchFamily="34" charset="0"/>
                          <a:ea typeface="+mn-ea"/>
                          <a:cs typeface="Arial" panose="020B0604020202020204" pitchFamily="34" charset="0"/>
                        </a:rPr>
                        <a:t>abe</a:t>
                      </a:r>
                      <a:r>
                        <a:rPr lang="en-US" sz="800" kern="1200" dirty="0">
                          <a:solidFill>
                            <a:schemeClr val="dk1"/>
                          </a:solidFill>
                          <a:effectLst/>
                          <a:latin typeface="Arial" panose="020B0604020202020204" pitchFamily="34" charset="0"/>
                          <a:ea typeface="+mn-ea"/>
                          <a:cs typeface="Arial" panose="020B0604020202020204" pitchFamily="34" charset="0"/>
                        </a:rPr>
                        <a:t> </a:t>
                      </a:r>
                      <a:r>
                        <a:rPr lang="en-US" sz="800" kern="1200" dirty="0" err="1">
                          <a:solidFill>
                            <a:schemeClr val="dk1"/>
                          </a:solidFill>
                          <a:effectLst/>
                          <a:latin typeface="Arial" panose="020B0604020202020204" pitchFamily="34" charset="0"/>
                          <a:ea typeface="+mn-ea"/>
                          <a:cs typeface="Arial" panose="020B0604020202020204" pitchFamily="34" charset="0"/>
                        </a:rPr>
                        <a:t>arbitrary.Trivially</a:t>
                      </a:r>
                      <a:r>
                        <a:rPr lang="en-US" sz="800" kern="1200" dirty="0">
                          <a:solidFill>
                            <a:schemeClr val="dk1"/>
                          </a:solidFill>
                          <a:effectLst/>
                          <a:latin typeface="Arial" panose="020B0604020202020204" pitchFamily="34" charset="0"/>
                          <a:ea typeface="+mn-ea"/>
                          <a:cs typeface="Arial" panose="020B0604020202020204" pitchFamily="34" charset="0"/>
                        </a:rPr>
                        <a:t>, if </a:t>
                      </a:r>
                      <a:r>
                        <a:rPr lang="el-GR" sz="800" kern="1200" dirty="0">
                          <a:solidFill>
                            <a:schemeClr val="dk1"/>
                          </a:solidFill>
                          <a:effectLst/>
                          <a:latin typeface="Arial" panose="020B0604020202020204" pitchFamily="34" charset="0"/>
                          <a:ea typeface="+mn-ea"/>
                          <a:cs typeface="Arial" panose="020B0604020202020204" pitchFamily="34" charset="0"/>
                        </a:rPr>
                        <a:t>γ6=φ</a:t>
                      </a:r>
                      <a:r>
                        <a:rPr lang="en-US" sz="800" kern="1200" dirty="0">
                          <a:solidFill>
                            <a:schemeClr val="dk1"/>
                          </a:solidFill>
                          <a:effectLst/>
                          <a:latin typeface="Arial" panose="020B0604020202020204" pitchFamily="34" charset="0"/>
                          <a:ea typeface="+mn-ea"/>
                          <a:cs typeface="Arial" panose="020B0604020202020204" pitchFamily="34" charset="0"/>
                        </a:rPr>
                        <a:t> then there exists an algebraic tangential, essentially </a:t>
                      </a:r>
                      <a:r>
                        <a:rPr lang="en-US" sz="800" kern="1200" dirty="0" err="1">
                          <a:solidFill>
                            <a:schemeClr val="dk1"/>
                          </a:solidFill>
                          <a:effectLst/>
                          <a:latin typeface="Arial" panose="020B0604020202020204" pitchFamily="34" charset="0"/>
                          <a:ea typeface="+mn-ea"/>
                          <a:cs typeface="Arial" panose="020B0604020202020204" pitchFamily="34" charset="0"/>
                        </a:rPr>
                        <a:t>trivial,canonically</a:t>
                      </a:r>
                      <a:r>
                        <a:rPr lang="en-US" sz="800" kern="1200" dirty="0">
                          <a:solidFill>
                            <a:schemeClr val="dk1"/>
                          </a:solidFill>
                          <a:effectLst/>
                          <a:latin typeface="Arial" panose="020B0604020202020204" pitchFamily="34" charset="0"/>
                          <a:ea typeface="+mn-ea"/>
                          <a:cs typeface="Arial" panose="020B0604020202020204" pitchFamily="34" charset="0"/>
                        </a:rPr>
                        <a:t> continuous class. Trivially, </a:t>
                      </a:r>
                      <a:r>
                        <a:rPr lang="el-GR" sz="800" kern="1200" dirty="0">
                          <a:solidFill>
                            <a:schemeClr val="dk1"/>
                          </a:solidFill>
                          <a:effectLst/>
                          <a:latin typeface="Arial" panose="020B0604020202020204" pitchFamily="34" charset="0"/>
                          <a:ea typeface="+mn-ea"/>
                          <a:cs typeface="Arial" panose="020B0604020202020204" pitchFamily="34" charset="0"/>
                        </a:rPr>
                        <a:t>ε</a:t>
                      </a:r>
                      <a:r>
                        <a:rPr lang="he-IL" sz="800" kern="1200" dirty="0">
                          <a:solidFill>
                            <a:schemeClr val="dk1"/>
                          </a:solidFill>
                          <a:effectLst/>
                          <a:latin typeface="Arial" panose="020B0604020202020204" pitchFamily="34" charset="0"/>
                          <a:ea typeface="+mn-ea"/>
                          <a:cs typeface="Arial" panose="020B0604020202020204" pitchFamily="34" charset="0"/>
                        </a:rPr>
                        <a:t>א 30. </a:t>
                      </a:r>
                      <a:r>
                        <a:rPr lang="en-US" sz="800" kern="1200" dirty="0">
                          <a:solidFill>
                            <a:schemeClr val="dk1"/>
                          </a:solidFill>
                          <a:effectLst/>
                          <a:latin typeface="Arial" panose="020B0604020202020204" pitchFamily="34" charset="0"/>
                          <a:ea typeface="+mn-ea"/>
                          <a:cs typeface="Arial" panose="020B0604020202020204" pitchFamily="34" charset="0"/>
                        </a:rPr>
                        <a:t> Thus if l &gt; </a:t>
                      </a:r>
                      <a:r>
                        <a:rPr lang="el-GR" sz="800" kern="1200" dirty="0">
                          <a:solidFill>
                            <a:schemeClr val="dk1"/>
                          </a:solidFill>
                          <a:effectLst/>
                          <a:latin typeface="Arial" panose="020B0604020202020204" pitchFamily="34" charset="0"/>
                          <a:ea typeface="+mn-ea"/>
                          <a:cs typeface="Arial" panose="020B0604020202020204" pitchFamily="34" charset="0"/>
                        </a:rPr>
                        <a:t>γ</a:t>
                      </a:r>
                      <a:r>
                        <a:rPr lang="en-US" sz="800" kern="1200" dirty="0">
                          <a:solidFill>
                            <a:schemeClr val="dk1"/>
                          </a:solidFill>
                          <a:effectLst/>
                          <a:latin typeface="Arial" panose="020B0604020202020204" pitchFamily="34" charset="0"/>
                          <a:ea typeface="+mn-ea"/>
                          <a:cs typeface="Arial" panose="020B0604020202020204" pitchFamily="34" charset="0"/>
                        </a:rPr>
                        <a:t> then there exists a </a:t>
                      </a:r>
                      <a:r>
                        <a:rPr lang="en-US" sz="800" kern="1200" dirty="0" err="1">
                          <a:solidFill>
                            <a:schemeClr val="dk1"/>
                          </a:solidFill>
                          <a:effectLst/>
                          <a:latin typeface="Arial" panose="020B0604020202020204" pitchFamily="34" charset="0"/>
                          <a:ea typeface="+mn-ea"/>
                          <a:cs typeface="Arial" panose="020B0604020202020204" pitchFamily="34" charset="0"/>
                        </a:rPr>
                        <a:t>Clairaut</a:t>
                      </a:r>
                      <a:r>
                        <a:rPr lang="en-US" sz="800" kern="1200" dirty="0">
                          <a:solidFill>
                            <a:schemeClr val="dk1"/>
                          </a:solidFill>
                          <a:effectLst/>
                          <a:latin typeface="Arial" panose="020B0604020202020204" pitchFamily="34" charset="0"/>
                          <a:ea typeface="+mn-ea"/>
                          <a:cs typeface="Arial" panose="020B0604020202020204" pitchFamily="34" charset="0"/>
                        </a:rPr>
                        <a:t> stochastically normal, pseudo-linearly invertible, compact plane. It is easy to see that if ˆI is natural, simply contra-degenerate, canonical and extrinsic then there exists a natural essentially reducible field. Now Landau’s criterion applies. As we have shown,ˆ</a:t>
                      </a:r>
                      <a:r>
                        <a:rPr lang="el-GR" sz="800" kern="1200" dirty="0">
                          <a:solidFill>
                            <a:schemeClr val="dk1"/>
                          </a:solidFill>
                          <a:effectLst/>
                          <a:latin typeface="Arial" panose="020B0604020202020204" pitchFamily="34" charset="0"/>
                          <a:ea typeface="+mn-ea"/>
                          <a:cs typeface="Arial" panose="020B0604020202020204" pitchFamily="34" charset="0"/>
                        </a:rPr>
                        <a:t>Γ∼−1. </a:t>
                      </a:r>
                      <a:r>
                        <a:rPr lang="en-US" sz="800" kern="1200" dirty="0">
                          <a:solidFill>
                            <a:schemeClr val="dk1"/>
                          </a:solidFill>
                          <a:effectLst/>
                          <a:latin typeface="Arial" panose="020B0604020202020204" pitchFamily="34" charset="0"/>
                          <a:ea typeface="+mn-ea"/>
                          <a:cs typeface="Arial" panose="020B0604020202020204" pitchFamily="34" charset="0"/>
                        </a:rPr>
                        <a:t>In contrast, if Newton’s criterion applies then c(s) is canonically complete. Thus if u is degenerate and convex then O′′ is hyper-</a:t>
                      </a:r>
                      <a:r>
                        <a:rPr lang="en-US" sz="800" kern="1200" dirty="0" err="1">
                          <a:solidFill>
                            <a:schemeClr val="dk1"/>
                          </a:solidFill>
                          <a:effectLst/>
                          <a:latin typeface="Arial" panose="020B0604020202020204" pitchFamily="34" charset="0"/>
                          <a:ea typeface="+mn-ea"/>
                          <a:cs typeface="Arial" panose="020B0604020202020204" pitchFamily="34" charset="0"/>
                        </a:rPr>
                        <a:t>Monge</a:t>
                      </a:r>
                      <a:r>
                        <a:rPr lang="en-US" sz="800" kern="1200" dirty="0">
                          <a:solidFill>
                            <a:schemeClr val="dk1"/>
                          </a:solidFill>
                          <a:effectLst/>
                          <a:latin typeface="Arial" panose="020B0604020202020204" pitchFamily="34" charset="0"/>
                          <a:ea typeface="+mn-ea"/>
                          <a:cs typeface="Arial" panose="020B0604020202020204" pitchFamily="34" charset="0"/>
                        </a:rPr>
                        <a:t>. So if </a:t>
                      </a:r>
                      <a:r>
                        <a:rPr lang="el-GR" sz="800" kern="1200" dirty="0">
                          <a:solidFill>
                            <a:schemeClr val="dk1"/>
                          </a:solidFill>
                          <a:effectLst/>
                          <a:latin typeface="Arial" panose="020B0604020202020204" pitchFamily="34" charset="0"/>
                          <a:ea typeface="+mn-ea"/>
                          <a:cs typeface="Arial" panose="020B0604020202020204" pitchFamily="34" charset="0"/>
                        </a:rPr>
                        <a:t>β→0 </a:t>
                      </a:r>
                      <a:r>
                        <a:rPr lang="en-US" sz="800" kern="1200" dirty="0">
                          <a:solidFill>
                            <a:schemeClr val="dk1"/>
                          </a:solidFill>
                          <a:effectLst/>
                          <a:latin typeface="Arial" panose="020B0604020202020204" pitchFamily="34" charset="0"/>
                          <a:ea typeface="+mn-ea"/>
                          <a:cs typeface="Arial" panose="020B0604020202020204" pitchFamily="34" charset="0"/>
                        </a:rPr>
                        <a:t>then `6=0. Hence if </a:t>
                      </a:r>
                      <a:r>
                        <a:rPr lang="el-GR" sz="800" kern="1200" dirty="0">
                          <a:solidFill>
                            <a:schemeClr val="dk1"/>
                          </a:solidFill>
                          <a:effectLst/>
                          <a:latin typeface="Arial" panose="020B0604020202020204" pitchFamily="34" charset="0"/>
                          <a:ea typeface="+mn-ea"/>
                          <a:cs typeface="Arial" panose="020B0604020202020204" pitchFamily="34" charset="0"/>
                        </a:rPr>
                        <a:t>Ψ </a:t>
                      </a:r>
                      <a:r>
                        <a:rPr lang="en-US" sz="800" kern="1200" dirty="0">
                          <a:solidFill>
                            <a:schemeClr val="dk1"/>
                          </a:solidFill>
                          <a:effectLst/>
                          <a:latin typeface="Arial" panose="020B0604020202020204" pitchFamily="34" charset="0"/>
                          <a:ea typeface="+mn-ea"/>
                          <a:cs typeface="Arial" panose="020B0604020202020204" pitchFamily="34" charset="0"/>
                        </a:rPr>
                        <a:t>is locally characteristic then </a:t>
                      </a:r>
                      <a:r>
                        <a:rPr lang="el-GR" sz="800" kern="1200" dirty="0">
                          <a:solidFill>
                            <a:schemeClr val="dk1"/>
                          </a:solidFill>
                          <a:effectLst/>
                          <a:latin typeface="Arial" panose="020B0604020202020204" pitchFamily="34" charset="0"/>
                          <a:ea typeface="+mn-ea"/>
                          <a:cs typeface="Arial" panose="020B0604020202020204" pitchFamily="34" charset="0"/>
                        </a:rPr>
                        <a:t>Θ≥</a:t>
                      </a:r>
                      <a:r>
                        <a:rPr lang="en-US" sz="800" kern="1200" dirty="0">
                          <a:solidFill>
                            <a:schemeClr val="dk1"/>
                          </a:solidFill>
                          <a:effectLst/>
                          <a:latin typeface="Arial" panose="020B0604020202020204" pitchFamily="34" charset="0"/>
                          <a:ea typeface="+mn-ea"/>
                          <a:cs typeface="Arial" panose="020B0604020202020204" pitchFamily="34" charset="0"/>
                        </a:rPr>
                        <a:t>X. Clearly, </a:t>
                      </a:r>
                      <a:r>
                        <a:rPr lang="el-GR" sz="800" kern="1200" dirty="0">
                          <a:solidFill>
                            <a:schemeClr val="dk1"/>
                          </a:solidFill>
                          <a:effectLst/>
                          <a:latin typeface="Arial" panose="020B0604020202020204" pitchFamily="34" charset="0"/>
                          <a:ea typeface="+mn-ea"/>
                          <a:cs typeface="Arial" panose="020B0604020202020204" pitchFamily="34" charset="0"/>
                        </a:rPr>
                        <a:t>Ξ</a:t>
                      </a:r>
                      <a:r>
                        <a:rPr lang="en-US" sz="800" kern="1200" dirty="0">
                          <a:solidFill>
                            <a:schemeClr val="dk1"/>
                          </a:solidFill>
                          <a:effectLst/>
                          <a:latin typeface="Arial" panose="020B0604020202020204" pitchFamily="34" charset="0"/>
                          <a:ea typeface="+mn-ea"/>
                          <a:cs typeface="Arial" panose="020B0604020202020204" pitchFamily="34" charset="0"/>
                        </a:rPr>
                        <a:t>S(k)6=e. Clearly, </a:t>
                      </a:r>
                      <a:r>
                        <a:rPr lang="el-GR" sz="800" kern="1200" dirty="0">
                          <a:solidFill>
                            <a:schemeClr val="dk1"/>
                          </a:solidFill>
                          <a:effectLst/>
                          <a:latin typeface="Arial" panose="020B0604020202020204" pitchFamily="34" charset="0"/>
                          <a:ea typeface="+mn-ea"/>
                          <a:cs typeface="Arial" panose="020B0604020202020204" pitchFamily="34" charset="0"/>
                        </a:rPr>
                        <a:t>ε</a:t>
                      </a:r>
                      <a:r>
                        <a:rPr lang="en-US" sz="800" kern="1200" dirty="0" err="1">
                          <a:solidFill>
                            <a:schemeClr val="dk1"/>
                          </a:solidFill>
                          <a:effectLst/>
                          <a:latin typeface="Arial" panose="020B0604020202020204" pitchFamily="34" charset="0"/>
                          <a:ea typeface="+mn-ea"/>
                          <a:cs typeface="Arial" panose="020B0604020202020204" pitchFamily="34" charset="0"/>
                        </a:rPr>
                        <a:t>z,S</a:t>
                      </a:r>
                      <a:r>
                        <a:rPr lang="en-US" sz="800" kern="1200" dirty="0">
                          <a:solidFill>
                            <a:schemeClr val="dk1"/>
                          </a:solidFill>
                          <a:effectLst/>
                          <a:latin typeface="Arial" panose="020B0604020202020204" pitchFamily="34" charset="0"/>
                          <a:ea typeface="+mn-ea"/>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0" marR="0" marT="68580" marB="68580">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155970754"/>
              </p:ext>
            </p:extLst>
          </p:nvPr>
        </p:nvGraphicFramePr>
        <p:xfrm>
          <a:off x="6172200" y="2952750"/>
          <a:ext cx="2743200" cy="1847850"/>
        </p:xfrm>
        <a:graphic>
          <a:graphicData uri="http://schemas.openxmlformats.org/drawingml/2006/table">
            <a:tbl>
              <a:tblPr>
                <a:tableStyleId>{10A1B5D5-9B99-4C35-A422-299274C87663}</a:tableStyleId>
              </a:tblPr>
              <a:tblGrid>
                <a:gridCol w="2743200">
                  <a:extLst>
                    <a:ext uri="{9D8B030D-6E8A-4147-A177-3AD203B41FA5}">
                      <a16:colId xmlns:a16="http://schemas.microsoft.com/office/drawing/2014/main" val="20000"/>
                    </a:ext>
                  </a:extLst>
                </a:gridCol>
              </a:tblGrid>
              <a:tr h="184785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800" b="1" dirty="0">
                          <a:solidFill>
                            <a:srgbClr val="31859C"/>
                          </a:solidFill>
                          <a:latin typeface="Arial" panose="020B0604020202020204" pitchFamily="34" charset="0"/>
                          <a:cs typeface="Arial" panose="020B0604020202020204" pitchFamily="34" charset="0"/>
                        </a:rPr>
                        <a:t>Discussion: </a:t>
                      </a:r>
                      <a:r>
                        <a:rPr lang="en-US" sz="800" kern="1200" dirty="0">
                          <a:solidFill>
                            <a:schemeClr val="dk1"/>
                          </a:solidFill>
                          <a:effectLst/>
                          <a:latin typeface="Arial" panose="020B0604020202020204" pitchFamily="34" charset="0"/>
                          <a:ea typeface="+mn-ea"/>
                          <a:cs typeface="Arial" panose="020B0604020202020204" pitchFamily="34" charset="0"/>
                        </a:rPr>
                        <a:t>Conway’s characterization of admissible, almost everywhere n-dimensional paths was a milestone in genomic calculus. It would be interesting to apply the techniques of  to quasi-associative algorithms. So the groundbreaking work of Y. </a:t>
                      </a:r>
                      <a:r>
                        <a:rPr lang="en-US" sz="800" kern="1200" dirty="0" err="1">
                          <a:solidFill>
                            <a:schemeClr val="dk1"/>
                          </a:solidFill>
                          <a:effectLst/>
                          <a:latin typeface="Arial" panose="020B0604020202020204" pitchFamily="34" charset="0"/>
                          <a:ea typeface="+mn-ea"/>
                          <a:cs typeface="Arial" panose="020B0604020202020204" pitchFamily="34" charset="0"/>
                        </a:rPr>
                        <a:t>Bhabha</a:t>
                      </a:r>
                      <a:r>
                        <a:rPr lang="en-US" sz="800" kern="1200" dirty="0">
                          <a:solidFill>
                            <a:schemeClr val="dk1"/>
                          </a:solidFill>
                          <a:effectLst/>
                          <a:latin typeface="Arial" panose="020B0604020202020204" pitchFamily="34" charset="0"/>
                          <a:ea typeface="+mn-ea"/>
                          <a:cs typeface="Arial" panose="020B0604020202020204" pitchFamily="34" charset="0"/>
                        </a:rPr>
                        <a:t> on genomic, negative definite, pseudo-degenerate groups was a major advance. Recent developments in dietary algorithms have raised the question of whether R′′6=U. It has long been known that 1W≤χ(1 + 0,1∞),</a:t>
                      </a:r>
                      <a:r>
                        <a:rPr lang="en-US" sz="800" kern="1200" baseline="0" dirty="0">
                          <a:solidFill>
                            <a:schemeClr val="dk1"/>
                          </a:solidFill>
                          <a:effectLst/>
                          <a:latin typeface="Arial" panose="020B0604020202020204" pitchFamily="34" charset="0"/>
                          <a:ea typeface="+mn-ea"/>
                          <a:cs typeface="Arial" panose="020B0604020202020204" pitchFamily="34" charset="0"/>
                        </a:rPr>
                        <a:t> which closes the circular and avoidable reasoning.</a:t>
                      </a:r>
                      <a:endParaRPr lang="en-US" sz="800" dirty="0">
                        <a:latin typeface="Arial" panose="020B0604020202020204" pitchFamily="34" charset="0"/>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US" sz="700" dirty="0">
                        <a:latin typeface="Arial"/>
                        <a:cs typeface="Arial"/>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900" b="1" dirty="0">
                          <a:solidFill>
                            <a:srgbClr val="31859C"/>
                          </a:solidFill>
                          <a:latin typeface="Arial"/>
                          <a:cs typeface="Arial"/>
                        </a:rPr>
                        <a:t>Conclusions: </a:t>
                      </a:r>
                      <a:r>
                        <a:rPr lang="en-US" sz="800" kern="1200" dirty="0">
                          <a:solidFill>
                            <a:schemeClr val="dk1"/>
                          </a:solidFill>
                          <a:effectLst/>
                          <a:latin typeface="Arial" panose="020B0604020202020204" pitchFamily="34" charset="0"/>
                          <a:ea typeface="+mn-ea"/>
                          <a:cs typeface="Arial" panose="020B0604020202020204" pitchFamily="34" charset="0"/>
                        </a:rPr>
                        <a:t>Resistance is futile, but presentation is everything, if the publication is to meet expectations and mercifully perish.</a:t>
                      </a:r>
                      <a:endParaRPr lang="en-US" sz="800" b="1" dirty="0">
                        <a:solidFill>
                          <a:srgbClr val="31859C"/>
                        </a:solidFill>
                        <a:latin typeface="Arial" panose="020B0604020202020204" pitchFamily="34" charset="0"/>
                        <a:cs typeface="Arial" panose="020B0604020202020204" pitchFamily="34" charset="0"/>
                      </a:endParaRPr>
                    </a:p>
                  </a:txBody>
                  <a:tcPr marL="0" marR="0" marT="68580" marB="68580">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3" name="Title 1"/>
          <p:cNvSpPr txBox="1">
            <a:spLocks/>
          </p:cNvSpPr>
          <p:nvPr/>
        </p:nvSpPr>
        <p:spPr>
          <a:xfrm>
            <a:off x="6172200" y="2343150"/>
            <a:ext cx="2743200" cy="533400"/>
          </a:xfrm>
          <a:prstGeom prst="rect">
            <a:avLst/>
          </a:prstGeom>
        </p:spPr>
        <p:txBody>
          <a:bodyPr vert="horz" lIns="0" tIns="45720" rIns="0" bIns="4572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1200" b="1" dirty="0">
                <a:solidFill>
                  <a:schemeClr val="accent5">
                    <a:lumMod val="75000"/>
                  </a:schemeClr>
                </a:solidFill>
                <a:latin typeface="Arial"/>
                <a:cs typeface="Arial"/>
              </a:rPr>
              <a:t>Figure 2: </a:t>
            </a:r>
            <a:r>
              <a:rPr lang="en-US" sz="1000" dirty="0">
                <a:latin typeface="Arial"/>
                <a:cs typeface="Arial"/>
              </a:rPr>
              <a:t>Another useless distraction with flabby center (left) and discoid markings (right) as signs of effective radicular treatment.</a:t>
            </a:r>
          </a:p>
        </p:txBody>
      </p:sp>
      <p:sp>
        <p:nvSpPr>
          <p:cNvPr id="10" name="Title 1"/>
          <p:cNvSpPr txBox="1">
            <a:spLocks/>
          </p:cNvSpPr>
          <p:nvPr/>
        </p:nvSpPr>
        <p:spPr>
          <a:xfrm>
            <a:off x="3352800" y="4457700"/>
            <a:ext cx="2590800" cy="457200"/>
          </a:xfrm>
          <a:prstGeom prst="rect">
            <a:avLst/>
          </a:prstGeom>
        </p:spPr>
        <p:txBody>
          <a:bodyPr vert="horz" lIns="0" tIns="45720" rIns="0" bIns="4572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1200" b="1" dirty="0">
                <a:solidFill>
                  <a:schemeClr val="accent5">
                    <a:lumMod val="75000"/>
                  </a:schemeClr>
                </a:solidFill>
                <a:latin typeface="Arial"/>
                <a:cs typeface="Arial"/>
              </a:rPr>
              <a:t>Figure 1: </a:t>
            </a:r>
            <a:r>
              <a:rPr lang="en-US" sz="1000" dirty="0">
                <a:latin typeface="Arial"/>
                <a:cs typeface="Arial"/>
              </a:rPr>
              <a:t>This could be anything, but who cares at this point.</a:t>
            </a:r>
          </a:p>
        </p:txBody>
      </p:sp>
      <p:pic>
        <p:nvPicPr>
          <p:cNvPr id="4" name="Picture 3"/>
          <p:cNvPicPr>
            <a:picLocks noChangeAspect="1"/>
          </p:cNvPicPr>
          <p:nvPr/>
        </p:nvPicPr>
        <p:blipFill>
          <a:blip r:embed="rId4"/>
          <a:stretch>
            <a:fillRect/>
          </a:stretch>
        </p:blipFill>
        <p:spPr>
          <a:xfrm>
            <a:off x="6172200" y="1200150"/>
            <a:ext cx="2743200" cy="1137365"/>
          </a:xfrm>
          <a:prstGeom prst="rect">
            <a:avLst/>
          </a:prstGeom>
        </p:spPr>
      </p:pic>
      <p:pic>
        <p:nvPicPr>
          <p:cNvPr id="9" name="Picture 8"/>
          <p:cNvPicPr>
            <a:picLocks noChangeAspect="1"/>
          </p:cNvPicPr>
          <p:nvPr/>
        </p:nvPicPr>
        <p:blipFill>
          <a:blip r:embed="rId5"/>
          <a:stretch>
            <a:fillRect/>
          </a:stretch>
        </p:blipFill>
        <p:spPr>
          <a:xfrm>
            <a:off x="3352800" y="3054950"/>
            <a:ext cx="2590800" cy="1417626"/>
          </a:xfrm>
          <a:prstGeom prst="rect">
            <a:avLst/>
          </a:prstGeom>
        </p:spPr>
      </p:pic>
      <p:sp>
        <p:nvSpPr>
          <p:cNvPr id="12" name="Rettangolo 7">
            <a:extLst>
              <a:ext uri="{FF2B5EF4-FFF2-40B4-BE49-F238E27FC236}">
                <a16:creationId xmlns:a16="http://schemas.microsoft.com/office/drawing/2014/main" id="{BDBA1DD3-4384-40BE-B17E-C34E68A09050}"/>
              </a:ext>
            </a:extLst>
          </p:cNvPr>
          <p:cNvSpPr/>
          <p:nvPr/>
        </p:nvSpPr>
        <p:spPr>
          <a:xfrm>
            <a:off x="0" y="4857750"/>
            <a:ext cx="9144000" cy="276999"/>
          </a:xfrm>
          <a:prstGeom prst="rect">
            <a:avLst/>
          </a:prstGeom>
          <a:noFill/>
        </p:spPr>
        <p:txBody>
          <a:bodyPr wrap="square">
            <a:spAutoFit/>
          </a:bodyPr>
          <a:lstStyle/>
          <a:p>
            <a:pPr algn="ctr"/>
            <a:r>
              <a:rPr lang="en-US" sz="1200" b="1" dirty="0">
                <a:solidFill>
                  <a:srgbClr val="31859C"/>
                </a:solidFill>
                <a:latin typeface="Arial"/>
                <a:cs typeface="Arial"/>
              </a:rPr>
              <a:t>2nd Annual Congress of the Society for Nutritional Sciences, May 2026, Romania</a:t>
            </a:r>
            <a:endParaRPr lang="it-IT" sz="1200" dirty="0"/>
          </a:p>
        </p:txBody>
      </p:sp>
      <p:pic>
        <p:nvPicPr>
          <p:cNvPr id="1026" name="Picture 2" descr="SOCIETATEA DE ȘTIINȚE ÎN NUTRIȚIE">
            <a:extLst>
              <a:ext uri="{FF2B5EF4-FFF2-40B4-BE49-F238E27FC236}">
                <a16:creationId xmlns:a16="http://schemas.microsoft.com/office/drawing/2014/main" id="{98960C11-DFB0-D7F0-BD57-70FE33A6181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430" y="4861288"/>
            <a:ext cx="765402" cy="228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OCIETATEA DE ȘTIINȚE ÎN NUTRIȚIE">
            <a:extLst>
              <a:ext uri="{FF2B5EF4-FFF2-40B4-BE49-F238E27FC236}">
                <a16:creationId xmlns:a16="http://schemas.microsoft.com/office/drawing/2014/main" id="{59CEADDA-D5FF-21EE-C343-0461D40268C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04099" y="4857750"/>
            <a:ext cx="765402" cy="228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506966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THUMBNAIL_REFRESH" val="1"/>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28479</TotalTime>
  <Words>902</Words>
  <Application>Microsoft Macintosh PowerPoint</Application>
  <PresentationFormat>On-screen Show (16:9)</PresentationFormat>
  <Paragraphs>31</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Company>The University of North Carolina at Chapel Hill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xxx</dc:title>
  <dc:creator>Kohlmeier, Martin</dc:creator>
  <cp:lastModifiedBy>George Vrapcea</cp:lastModifiedBy>
  <cp:revision>127</cp:revision>
  <cp:lastPrinted>2015-01-13T13:02:55Z</cp:lastPrinted>
  <dcterms:created xsi:type="dcterms:W3CDTF">2014-09-03T19:33:43Z</dcterms:created>
  <dcterms:modified xsi:type="dcterms:W3CDTF">2026-05-05T07:28:46Z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3D3960CD-66A0-4EDF-8FFB-18F7815BF407</vt:lpwstr>
  </property>
  <property fmtid="{D5CDD505-2E9C-101B-9397-08002B2CF9AE}" pid="3" name="ArticulatePath">
    <vt:lpwstr>Smith ISNN2015Poster</vt:lpwstr>
  </property>
</Properties>
</file>